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72" r:id="rId2"/>
    <p:sldId id="274" r:id="rId3"/>
    <p:sldId id="257" r:id="rId4"/>
    <p:sldId id="258" r:id="rId5"/>
    <p:sldId id="259" r:id="rId6"/>
    <p:sldId id="260" r:id="rId7"/>
    <p:sldId id="262" r:id="rId8"/>
    <p:sldId id="276" r:id="rId9"/>
    <p:sldId id="263" r:id="rId10"/>
    <p:sldId id="277" r:id="rId11"/>
    <p:sldId id="264" r:id="rId12"/>
    <p:sldId id="278" r:id="rId13"/>
    <p:sldId id="279" r:id="rId14"/>
    <p:sldId id="280" r:id="rId15"/>
    <p:sldId id="281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0D820-284A-46AD-8DE7-8B7DD03AC360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90EFC-A4D8-419A-957B-7BA67B2CB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2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0EFC-A4D8-419A-957B-7BA67B2CB7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134142-5053-4432-82B6-B9A31AA63DB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9573" r="14482" b="6444"/>
          <a:stretch/>
        </p:blipFill>
        <p:spPr bwMode="auto">
          <a:xfrm>
            <a:off x="0" y="0"/>
            <a:ext cx="9144000" cy="566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343" y="5805264"/>
            <a:ext cx="7871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haroni" pitchFamily="2" charset="-79"/>
              </a:rPr>
              <a:t>Уполномоченный орган по защите прав субъектов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haroni" pitchFamily="2" charset="-79"/>
              </a:rPr>
              <a:t>персональных данных </a:t>
            </a:r>
            <a:endParaRPr lang="ru-RU" sz="2400" b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611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s/229431/0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5529"/>
          <a:stretch/>
        </p:blipFill>
        <p:spPr bwMode="auto">
          <a:xfrm>
            <a:off x="179512" y="1119499"/>
            <a:ext cx="8784976" cy="536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52575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Размещение личной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информации в сети «Интернет»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033"/>
            <a:ext cx="2324390" cy="8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757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0"/>
            <a:ext cx="9109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Как защитить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персональные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данные в Сети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044" y="1228405"/>
            <a:ext cx="864509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1. Ограничить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объем информации о себе, находящейся в Интернете. Удалите лишние фотографии, видео, адреса, номера телефонов, дату рождения, сведения о родных и близких и иную личную информацию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	2. </a:t>
            </a:r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сообщать личную информацию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незнакомцам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389" y="4819884"/>
            <a:ext cx="86156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				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					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63" y="-25189"/>
            <a:ext cx="1908237" cy="70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s://cdn1.tnwcdn.com/wp-content/blogs.dir/1/files/2013/10/dele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6"/>
          <a:stretch/>
        </p:blipFill>
        <p:spPr bwMode="auto">
          <a:xfrm>
            <a:off x="5868144" y="1843958"/>
            <a:ext cx="3128821" cy="172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arhivurokov.ru/kopilka/uploads/user_file_53a2b2d3d417b/img_user_file_53a2b2d3d417b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4616913" cy="34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4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17778" r="63317" b="8031"/>
          <a:stretch/>
        </p:blipFill>
        <p:spPr bwMode="auto">
          <a:xfrm>
            <a:off x="320943" y="4624253"/>
            <a:ext cx="722665" cy="113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8" t="61321" r="57938" b="18195"/>
          <a:stretch/>
        </p:blipFill>
        <p:spPr bwMode="auto">
          <a:xfrm>
            <a:off x="5027359" y="2040223"/>
            <a:ext cx="3882746" cy="203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59098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	3. Посты </a:t>
            </a:r>
            <a:r>
              <a:rPr lang="ru-RU" dirty="0">
                <a:solidFill>
                  <a:srgbClr val="002060"/>
                </a:solidFill>
              </a:rPr>
              <a:t>«Получили визу», «Собираемся в отпуск» или даже «Куда поехать отдыхать на майские?» будут оценены по достоинству не столько вашими друзьями, сколько квартирными ворами.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А </a:t>
            </a:r>
            <a:r>
              <a:rPr lang="ru-RU" dirty="0">
                <a:solidFill>
                  <a:srgbClr val="002060"/>
                </a:solidFill>
              </a:rPr>
              <a:t>функция </a:t>
            </a:r>
            <a:r>
              <a:rPr lang="ru-RU" dirty="0" err="1">
                <a:solidFill>
                  <a:srgbClr val="002060"/>
                </a:solidFill>
              </a:rPr>
              <a:t>геолокации</a:t>
            </a:r>
            <a:r>
              <a:rPr lang="ru-RU" dirty="0">
                <a:solidFill>
                  <a:srgbClr val="002060"/>
                </a:solidFill>
              </a:rPr>
              <a:t> при опубликовании фотографий подтвердит ваше отсутствие в квартире;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033"/>
            <a:ext cx="2324390" cy="8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492896"/>
            <a:ext cx="40675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4. Не обсуждай </a:t>
            </a:r>
            <a:r>
              <a:rPr lang="ru-RU" dirty="0">
                <a:solidFill>
                  <a:srgbClr val="002060"/>
                </a:solidFill>
              </a:rPr>
              <a:t>свои проблемы на тематических </a:t>
            </a:r>
            <a:r>
              <a:rPr lang="ru-RU" dirty="0" smtClean="0">
                <a:solidFill>
                  <a:srgbClr val="002060"/>
                </a:solidFill>
              </a:rPr>
              <a:t>форумах.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Ты можешь обратится </a:t>
            </a:r>
            <a:r>
              <a:rPr lang="ru-RU" dirty="0">
                <a:solidFill>
                  <a:srgbClr val="002060"/>
                </a:solidFill>
              </a:rPr>
              <a:t>за помощью к родителям, педагогам или на горячую линию для подростков</a:t>
            </a:r>
          </a:p>
        </p:txBody>
      </p:sp>
      <p:pic>
        <p:nvPicPr>
          <p:cNvPr id="13315" name="Picture 3" descr="http://www.yamalcmp.ru/images/cms/data/dispanseriz2/folder/tel_doveriya_dlya_detej_rod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8748464" cy="20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8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5. Не </a:t>
            </a:r>
            <a:r>
              <a:rPr lang="ru-RU" dirty="0">
                <a:solidFill>
                  <a:srgbClr val="002060"/>
                </a:solidFill>
              </a:rPr>
              <a:t>делайте </a:t>
            </a:r>
            <a:r>
              <a:rPr lang="ru-RU" dirty="0" smtClean="0">
                <a:solidFill>
                  <a:srgbClr val="002060"/>
                </a:solidFill>
              </a:rPr>
              <a:t>фотографии </a:t>
            </a:r>
            <a:r>
              <a:rPr lang="ru-RU" dirty="0">
                <a:solidFill>
                  <a:srgbClr val="002060"/>
                </a:solidFill>
              </a:rPr>
              <a:t>и видеосъемку вашего участия в противоправных поступках, </a:t>
            </a:r>
            <a:r>
              <a:rPr lang="ru-RU" dirty="0" err="1">
                <a:solidFill>
                  <a:srgbClr val="002060"/>
                </a:solidFill>
              </a:rPr>
              <a:t>селфи</a:t>
            </a:r>
            <a:r>
              <a:rPr lang="ru-RU" dirty="0">
                <a:solidFill>
                  <a:srgbClr val="002060"/>
                </a:solidFill>
              </a:rPr>
              <a:t> с сигаретами и алкоголем, тем более не выкладывайте их в </a:t>
            </a:r>
            <a:r>
              <a:rPr lang="ru-RU" dirty="0" smtClean="0">
                <a:solidFill>
                  <a:srgbClr val="002060"/>
                </a:solidFill>
              </a:rPr>
              <a:t>Интернет;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38" name="Picture 2" descr="http://xn--68-6kcxqxehm5i.xn--p1ai/files/goods/photo/1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43" y="414752"/>
            <a:ext cx="2172846" cy="329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556" y="2060848"/>
            <a:ext cx="5688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6. При </a:t>
            </a:r>
            <a:r>
              <a:rPr lang="ru-RU" dirty="0">
                <a:solidFill>
                  <a:srgbClr val="002060"/>
                </a:solidFill>
              </a:rPr>
              <a:t>входе в свой аккаунт с чужого устройства всегда выбирайте опцию «чужой компьютер», «не сохранять пароль», «безопасный ввод», всегда выходите со своей страницы после завершения </a:t>
            </a:r>
            <a:r>
              <a:rPr lang="ru-RU" dirty="0" smtClean="0">
                <a:solidFill>
                  <a:srgbClr val="002060"/>
                </a:solidFill>
              </a:rPr>
              <a:t>работы;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40" name="Picture 4" descr="https://userator.ru/help/img/19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6"/>
          <a:stretch/>
        </p:blipFill>
        <p:spPr bwMode="auto">
          <a:xfrm>
            <a:off x="6825467" y="4005064"/>
            <a:ext cx="1813998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42136" y="3497820"/>
            <a:ext cx="2448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7. Прежде </a:t>
            </a:r>
            <a:r>
              <a:rPr lang="ru-RU" dirty="0">
                <a:solidFill>
                  <a:srgbClr val="002060"/>
                </a:solidFill>
              </a:rPr>
              <a:t>чем вводить пароль или вести переписку убедитесь, что обзор вашего устройства затруднителен для посторонних </a:t>
            </a:r>
            <a:r>
              <a:rPr lang="ru-RU" dirty="0" smtClean="0">
                <a:solidFill>
                  <a:srgbClr val="002060"/>
                </a:solidFill>
              </a:rPr>
              <a:t>глаз;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42" name="Picture 6" descr="http://img2.ntv.ru/home/news/20171128/19_podgl_v_i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68"/>
          <a:stretch/>
        </p:blipFill>
        <p:spPr bwMode="auto">
          <a:xfrm>
            <a:off x="572498" y="3608370"/>
            <a:ext cx="3200775" cy="249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28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72318"/>
            <a:ext cx="486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8. Пользуйтесь </a:t>
            </a:r>
            <a:r>
              <a:rPr lang="ru-RU" dirty="0">
                <a:solidFill>
                  <a:srgbClr val="002060"/>
                </a:solidFill>
              </a:rPr>
              <a:t>«настройками приватности»</a:t>
            </a:r>
          </a:p>
        </p:txBody>
      </p:sp>
      <p:pic>
        <p:nvPicPr>
          <p:cNvPr id="15364" name="Picture 4" descr="http://s019.radikal.ru/i633/1409/cb/40f02410ac0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0" y="3212976"/>
            <a:ext cx="6408712" cy="273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299" y="980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9. Никогда </a:t>
            </a:r>
            <a:r>
              <a:rPr lang="ru-RU" dirty="0">
                <a:solidFill>
                  <a:srgbClr val="002060"/>
                </a:solidFill>
              </a:rPr>
              <a:t>не выкладывайте копию своего паспорта и любых других документов  в сеть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2386" y="1904058"/>
            <a:ext cx="4845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10. При </a:t>
            </a:r>
            <a:r>
              <a:rPr lang="ru-RU" dirty="0">
                <a:solidFill>
                  <a:srgbClr val="002060"/>
                </a:solidFill>
              </a:rPr>
              <a:t>работе  в сети Интернет используйте только сложные пароли, разные для разных учетных записей и сервисов</a:t>
            </a:r>
          </a:p>
        </p:txBody>
      </p:sp>
      <p:pic>
        <p:nvPicPr>
          <p:cNvPr id="15368" name="Picture 8" descr="http://vse.news/wp-content/uploads/0770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84" y="3933056"/>
            <a:ext cx="5472316" cy="190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252" y="5944690"/>
            <a:ext cx="2324390" cy="8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https://tr.kagouletheband.com/images/internet/kak-udalit-stranicu-v-kontak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1631"/>
            <a:ext cx="3384376" cy="254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446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1" t="13957" r="15470" b="13292"/>
          <a:stretch/>
        </p:blipFill>
        <p:spPr bwMode="auto">
          <a:xfrm>
            <a:off x="323528" y="113668"/>
            <a:ext cx="8419609" cy="633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59" y="195949"/>
            <a:ext cx="2324390" cy="8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154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81174"/>
            <a:ext cx="7560840" cy="420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83671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СПАСИБО ЗА ВНИМАНИЕ! 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136904" cy="4176464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3400" b="1" dirty="0" smtClean="0"/>
              <a:t>Персональные </a:t>
            </a:r>
            <a:r>
              <a:rPr lang="ru-RU" sz="3400" b="1" dirty="0"/>
              <a:t>данные сегодня </a:t>
            </a:r>
            <a:r>
              <a:rPr lang="ru-RU" sz="3400" b="1" dirty="0" smtClean="0"/>
              <a:t>могут использоваться по-разному:</a:t>
            </a:r>
          </a:p>
          <a:p>
            <a:pPr marL="45720" indent="0">
              <a:buNone/>
            </a:pPr>
            <a:endParaRPr lang="ru-RU" sz="2300" dirty="0"/>
          </a:p>
          <a:p>
            <a:pPr lvl="0"/>
            <a:r>
              <a:rPr lang="ru-RU" sz="2300" dirty="0"/>
              <a:t>кто-то использует эти данные для того, чтобы при помощи рекламы продать вам какую-то вещь</a:t>
            </a:r>
            <a:r>
              <a:rPr lang="ru-RU" sz="2300" dirty="0" smtClean="0"/>
              <a:t>;</a:t>
            </a:r>
          </a:p>
          <a:p>
            <a:pPr marL="45720" lvl="0" indent="0">
              <a:buNone/>
            </a:pPr>
            <a:endParaRPr lang="ru-RU" sz="2300" dirty="0"/>
          </a:p>
          <a:p>
            <a:pPr lvl="0"/>
            <a:r>
              <a:rPr lang="ru-RU" sz="2300" dirty="0"/>
              <a:t>кому-то вы просто не нравитесь, и в Интернете вас могут пытаться оскорбить, очернить, выставить вас в дурном свете, создать плохую репутацию и сделать изгоем в обществе</a:t>
            </a:r>
            <a:r>
              <a:rPr lang="ru-RU" sz="2300" dirty="0" smtClean="0"/>
              <a:t>;</a:t>
            </a:r>
          </a:p>
          <a:p>
            <a:pPr marL="45720" lvl="0" indent="0">
              <a:buNone/>
            </a:pPr>
            <a:endParaRPr lang="ru-RU" sz="2300" dirty="0"/>
          </a:p>
          <a:p>
            <a:pPr lvl="0"/>
            <a:r>
              <a:rPr lang="ru-RU" sz="2300" dirty="0"/>
              <a:t>с помощью ваших персональных данных мошенники, воры, могут украсть ваши деньги, шантажировать вас и заставлять совершать какие-то действия</a:t>
            </a:r>
            <a:r>
              <a:rPr lang="ru-RU" sz="2300" dirty="0" smtClean="0"/>
              <a:t>;</a:t>
            </a:r>
          </a:p>
          <a:p>
            <a:pPr lvl="0"/>
            <a:endParaRPr lang="ru-RU" sz="2300" dirty="0"/>
          </a:p>
          <a:p>
            <a:pPr lvl="0"/>
            <a:r>
              <a:rPr lang="ru-RU" sz="2300" dirty="0"/>
              <a:t>и многое другое.</a:t>
            </a:r>
          </a:p>
          <a:p>
            <a:endParaRPr lang="ru-RU" dirty="0"/>
          </a:p>
        </p:txBody>
      </p:sp>
      <p:pic>
        <p:nvPicPr>
          <p:cNvPr id="2050" name="Picture 2" descr="http://reft-17.ru/wp-content/uploads/2018/03/image2-500x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47625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216"/>
            <a:ext cx="2324390" cy="8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74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t="31539" r="37067" b="26410"/>
          <a:stretch/>
        </p:blipFill>
        <p:spPr bwMode="auto">
          <a:xfrm>
            <a:off x="525922" y="260648"/>
            <a:ext cx="835527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1852" y="4850126"/>
            <a:ext cx="8133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	Персональные </a:t>
            </a:r>
            <a:r>
              <a:rPr lang="ru-RU" dirty="0">
                <a:solidFill>
                  <a:srgbClr val="0070C0"/>
                </a:solidFill>
              </a:rPr>
              <a:t>данные представляют собой информацию 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о </a:t>
            </a:r>
            <a:r>
              <a:rPr lang="ru-RU" dirty="0">
                <a:solidFill>
                  <a:srgbClr val="0070C0"/>
                </a:solidFill>
              </a:rPr>
              <a:t>конкретном человеке. 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	Это </a:t>
            </a:r>
            <a:r>
              <a:rPr lang="ru-RU" dirty="0">
                <a:solidFill>
                  <a:srgbClr val="0070C0"/>
                </a:solidFill>
              </a:rPr>
              <a:t>те данные, которые позволяют нам узнать человека в толпе, 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идентифицировать </a:t>
            </a:r>
            <a:r>
              <a:rPr lang="ru-RU" dirty="0">
                <a:solidFill>
                  <a:srgbClr val="0070C0"/>
                </a:solidFill>
              </a:rPr>
              <a:t>и определить как конкретную личность.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	Таких </a:t>
            </a:r>
            <a:r>
              <a:rPr lang="ru-RU" dirty="0">
                <a:solidFill>
                  <a:srgbClr val="0070C0"/>
                </a:solidFill>
              </a:rPr>
              <a:t>идентифицирующих данных огромное множество, к ним относятся: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61" y="454889"/>
            <a:ext cx="2324390" cy="8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1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3" t="29814" r="37115" b="27024"/>
          <a:stretch/>
        </p:blipFill>
        <p:spPr bwMode="auto">
          <a:xfrm>
            <a:off x="179512" y="91481"/>
            <a:ext cx="7807570" cy="444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st03.kakprosto.ru/tumb/680/images/article/2012/1/10/1_5255004bc19175255004bc195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646" r="25020" b="2646"/>
          <a:stretch/>
        </p:blipFill>
        <p:spPr bwMode="auto">
          <a:xfrm>
            <a:off x="616369" y="4589959"/>
            <a:ext cx="1152128" cy="217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awestate.ru/wp-content/uploads/2016/08/1_28510-768x5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3" b="17720"/>
          <a:stretch/>
        </p:blipFill>
        <p:spPr bwMode="auto">
          <a:xfrm>
            <a:off x="2771800" y="4736609"/>
            <a:ext cx="2559806" cy="187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abi.vspu.ru/files/2017/12/e_mail-1024x8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2147" r="13692" b="3249"/>
          <a:stretch/>
        </p:blipFill>
        <p:spPr bwMode="auto">
          <a:xfrm>
            <a:off x="6278020" y="4677307"/>
            <a:ext cx="1997094" cy="199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56" y="70118"/>
            <a:ext cx="2324390" cy="8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9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9" t="29402" r="37115" b="28034"/>
          <a:stretch/>
        </p:blipFill>
        <p:spPr bwMode="auto">
          <a:xfrm>
            <a:off x="827584" y="260648"/>
            <a:ext cx="7746023" cy="437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i4.puami.ru/1/7551/75502999/afacdb/medicinskaya-karta-istoriya-razvitiya-rebonka-slonik-40-listo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20137" r="4860" b="19366"/>
          <a:stretch/>
        </p:blipFill>
        <p:spPr bwMode="auto">
          <a:xfrm>
            <a:off x="2127953" y="2204864"/>
            <a:ext cx="2304256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abludatel.ru/upload/000/u4/1b/e4/kirovchane-chasche-ischut-informaciyu-v-internete-o-ldpr-i-edinoi-ro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60658"/>
            <a:ext cx="2104061" cy="145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04.infourok.ru/uploads/ex/0ec6/000a828d-9a0f2ed0/img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8" r="2382"/>
          <a:stretch/>
        </p:blipFill>
        <p:spPr bwMode="auto">
          <a:xfrm>
            <a:off x="6876256" y="5189567"/>
            <a:ext cx="2144818" cy="139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s02.infourok.ru/uploads/ex/10a0/00035877-3fea153c/img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 b="32297"/>
          <a:stretch/>
        </p:blipFill>
        <p:spPr bwMode="auto">
          <a:xfrm>
            <a:off x="2756379" y="5036859"/>
            <a:ext cx="3600400" cy="166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77" y="0"/>
            <a:ext cx="2324390" cy="8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5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30171" r="37260" b="26752"/>
          <a:stretch/>
        </p:blipFill>
        <p:spPr bwMode="auto">
          <a:xfrm>
            <a:off x="460375" y="160338"/>
            <a:ext cx="8064896" cy="443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commons.bmstu.wiki/images/9/91/%D0%A2%D0%B5%D1%80%D0%BC%D0%BE%D0%B3%D1%80%D0%B0%D0%BC%D0%BC%D0%B0_%D0%BB%D0%B8%D1%86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3"/>
            <a:ext cx="2448272" cy="173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i.pinimg.com/originals/a3/15/73/a31573bcc622fa990a87735e4b0f3e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i.pinimg.com/originals/a3/15/73/a31573bcc622fa990a87735e4b0f3e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73601"/>
            <a:ext cx="1752312" cy="14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mediasole.ru/data/images/265/265657/dna-1300x7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31596"/>
            <a:ext cx="2812249" cy="158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club.cnews.ru/media/images/blog/652/486652/orig_blog_486652_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20" y="2060848"/>
            <a:ext cx="2169335" cy="162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42" y="0"/>
            <a:ext cx="2057657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5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263691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	Такими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персональными данными являются: номер и серия паспорта, страховой номер индивидуального лицевого счета (СНИЛС), индивидуальный номер налогоплательщика (ИНН), номер банковского счета, номер банковской карты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548680"/>
            <a:ext cx="2952328" cy="16606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60" y="4221088"/>
            <a:ext cx="2864407" cy="1944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620688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Существуют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персональные данные, которые представляют собой набор цифр.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Благодаря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такому набору цифр нас можно определить как конкретного человека, установить нашу личность.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55102"/>
            <a:ext cx="4126979" cy="247618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236"/>
            <a:ext cx="2324390" cy="8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8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696" y="332656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Кто защищает и охраняет персональные данные?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 flipH="1">
            <a:off x="473696" y="1412776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(или) передавать третьим лицам, подумай, стоит  ли?</a:t>
            </a:r>
          </a:p>
        </p:txBody>
      </p:sp>
      <p:sp>
        <p:nvSpPr>
          <p:cNvPr id="7" name="Загнутый угол 6"/>
          <p:cNvSpPr/>
          <p:nvPr/>
        </p:nvSpPr>
        <p:spPr>
          <a:xfrm flipH="1">
            <a:off x="4179039" y="1422779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Конституция Российской Федерации и  Федеральный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 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60374" y="3140968"/>
            <a:ext cx="6271865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sz="1800" dirty="0" smtClean="0">
                <a:solidFill>
                  <a:srgbClr val="FF0000"/>
                </a:solidFill>
                <a:effectLst/>
              </a:rPr>
              <a:t>Субъект персональных данных – каждый из нас! </a:t>
            </a:r>
            <a:r>
              <a:rPr lang="ru-RU" dirty="0" smtClean="0">
                <a:effectLst/>
              </a:rPr>
              <a:t>?</a:t>
            </a:r>
            <a:endParaRPr lang="ru-RU" dirty="0">
              <a:effectLst/>
            </a:endParaRPr>
          </a:p>
        </p:txBody>
      </p:sp>
      <p:sp>
        <p:nvSpPr>
          <p:cNvPr id="12" name="Загнутый угол 11"/>
          <p:cNvSpPr/>
          <p:nvPr/>
        </p:nvSpPr>
        <p:spPr>
          <a:xfrm flipH="1">
            <a:off x="512941" y="4077072"/>
            <a:ext cx="6428690" cy="194421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Уполномоченным органом по защите прав субъектов персональных данных является</a:t>
            </a:r>
            <a:endParaRPr lang="ru-RU" dirty="0"/>
          </a:p>
        </p:txBody>
      </p:sp>
      <p:sp>
        <p:nvSpPr>
          <p:cNvPr id="13" name="AutoShape 2" descr="https://tehnot.com/wp-content/uploads/2016/03/Roskomnadzor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spectr-forum.com/uploads/images/t-lW60sLYunbKoSxR1QFbMSfdUPEBjF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82" y="5157192"/>
            <a:ext cx="5670208" cy="70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dn.book24.ru/v2/ITD000000000088706/COVER/cover3d1__w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33" y="130501"/>
            <a:ext cx="1457457" cy="233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1082727">
            <a:off x="7501652" y="3410391"/>
            <a:ext cx="1303018" cy="208860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6088242"/>
            <a:ext cx="2051653" cy="76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16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7728"/>
            <a:ext cx="849694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Осторожн</a:t>
            </a:r>
            <a:r>
              <a:rPr lang="ru-RU" sz="2800" dirty="0" smtClean="0"/>
              <a:t>о!  </a:t>
            </a:r>
            <a:r>
              <a:rPr lang="ru-RU" sz="2800" b="1" dirty="0" smtClean="0">
                <a:solidFill>
                  <a:srgbClr val="002060"/>
                </a:solidFill>
              </a:rPr>
              <a:t>БОЛЬШИЕ  данные!  </a:t>
            </a:r>
          </a:p>
          <a:p>
            <a:pPr algn="just"/>
            <a:endParaRPr lang="ru-RU" sz="28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фотографии </a:t>
            </a:r>
            <a:r>
              <a:rPr lang="ru-RU" sz="1600" dirty="0">
                <a:solidFill>
                  <a:srgbClr val="002060"/>
                </a:solidFill>
              </a:rPr>
              <a:t>в социальных </a:t>
            </a:r>
            <a:r>
              <a:rPr lang="ru-RU" sz="1600" dirty="0" smtClean="0">
                <a:solidFill>
                  <a:srgbClr val="002060"/>
                </a:solidFill>
              </a:rPr>
              <a:t>сетях;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высказывания </a:t>
            </a:r>
            <a:r>
              <a:rPr lang="ru-RU" sz="1600" dirty="0">
                <a:solidFill>
                  <a:srgbClr val="002060"/>
                </a:solidFill>
              </a:rPr>
              <a:t>на </a:t>
            </a:r>
            <a:r>
              <a:rPr lang="ru-RU" sz="1600" dirty="0" smtClean="0">
                <a:solidFill>
                  <a:srgbClr val="002060"/>
                </a:solidFill>
              </a:rPr>
              <a:t>форумах;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«лайки» </a:t>
            </a:r>
            <a:r>
              <a:rPr lang="ru-RU" sz="1600" dirty="0" smtClean="0">
                <a:solidFill>
                  <a:srgbClr val="002060"/>
                </a:solidFill>
              </a:rPr>
              <a:t>новостей;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информация </a:t>
            </a:r>
            <a:r>
              <a:rPr lang="ru-RU" sz="1600" dirty="0">
                <a:solidFill>
                  <a:srgbClr val="002060"/>
                </a:solidFill>
              </a:rPr>
              <a:t>о посещенных </a:t>
            </a:r>
            <a:r>
              <a:rPr lang="ru-RU" sz="1600" dirty="0" smtClean="0">
                <a:solidFill>
                  <a:srgbClr val="002060"/>
                </a:solidFill>
              </a:rPr>
              <a:t>сайтах;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о совершенных </a:t>
            </a:r>
            <a:r>
              <a:rPr lang="ru-RU" sz="1600" dirty="0" smtClean="0">
                <a:solidFill>
                  <a:srgbClr val="002060"/>
                </a:solidFill>
              </a:rPr>
              <a:t>покупках;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о вашем географическом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 месторасположении</a:t>
            </a:r>
            <a:endParaRPr lang="ru-RU" sz="1600" b="1" dirty="0">
              <a:solidFill>
                <a:srgbClr val="002060"/>
              </a:solidFill>
            </a:endParaRPr>
          </a:p>
          <a:p>
            <a:pPr algn="just"/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	Если </a:t>
            </a:r>
            <a:r>
              <a:rPr lang="ru-RU" sz="1600" dirty="0">
                <a:solidFill>
                  <a:srgbClr val="002060"/>
                </a:solidFill>
              </a:rPr>
              <a:t>обработать всю эту информацию, то получится очень точный портрет («</a:t>
            </a:r>
            <a:r>
              <a:rPr lang="ru-RU" sz="1600" dirty="0" err="1">
                <a:solidFill>
                  <a:srgbClr val="002060"/>
                </a:solidFill>
              </a:rPr>
              <a:t>профайл</a:t>
            </a:r>
            <a:r>
              <a:rPr lang="ru-RU" sz="1600" dirty="0">
                <a:solidFill>
                  <a:srgbClr val="002060"/>
                </a:solidFill>
              </a:rPr>
              <a:t>»), который можно использовать для принятия решений в отношении конкретного </a:t>
            </a:r>
            <a:r>
              <a:rPr lang="ru-RU" sz="1600" dirty="0" smtClean="0">
                <a:solidFill>
                  <a:srgbClr val="002060"/>
                </a:solidFill>
              </a:rPr>
              <a:t>человека.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	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Например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направить ему адресную рекламу в соответствии с предпочтениями, «лайками»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даже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отказать в поступлении на работу и пр.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https://ictuniversity.org/wp-content/uploads/2017/11/Big-Data-1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4536504" cy="22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ntex-tops.ru/images/product/l/992af2c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87979"/>
            <a:ext cx="2448272" cy="154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insk1.net/images/uploads/d39c0a8dab2efb5799d16553e6287c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9" t="4747" b="10990"/>
          <a:stretch/>
        </p:blipFill>
        <p:spPr bwMode="auto">
          <a:xfrm>
            <a:off x="5868144" y="5114982"/>
            <a:ext cx="2808312" cy="152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4.bp.blogspot.com/-WpcgxMYk2MQ/WWfUH6Hv_QI/AAAAAAAAAQs/8EXjhaxH6HE3vjSwl-akbXCovibcnb8PgCLcBGAs/w1200-h630-p-k-no-nu/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06" y="5149310"/>
            <a:ext cx="2304256" cy="12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967"/>
            <a:ext cx="1979712" cy="73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0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3359</TotalTime>
  <Words>300</Words>
  <Application>Microsoft Office PowerPoint</Application>
  <PresentationFormat>Экран (4:3)</PresentationFormat>
  <Paragraphs>61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Aharoni</vt:lpstr>
      <vt:lpstr>Calibri</vt:lpstr>
      <vt:lpstr>Georgia</vt:lpstr>
      <vt:lpstr>Segoe Script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Николаевич Кренделев</dc:creator>
  <cp:lastModifiedBy>1</cp:lastModifiedBy>
  <cp:revision>50</cp:revision>
  <cp:lastPrinted>2016-09-08T12:07:14Z</cp:lastPrinted>
  <dcterms:created xsi:type="dcterms:W3CDTF">2016-09-07T12:43:50Z</dcterms:created>
  <dcterms:modified xsi:type="dcterms:W3CDTF">2018-11-14T13:14:52Z</dcterms:modified>
</cp:coreProperties>
</file>